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856" r:id="rId2"/>
    <p:sldId id="756" r:id="rId3"/>
    <p:sldId id="511" r:id="rId4"/>
    <p:sldId id="647" r:id="rId5"/>
    <p:sldId id="819" r:id="rId6"/>
    <p:sldId id="648" r:id="rId7"/>
    <p:sldId id="820" r:id="rId8"/>
    <p:sldId id="650" r:id="rId9"/>
    <p:sldId id="651" r:id="rId10"/>
    <p:sldId id="652" r:id="rId11"/>
    <p:sldId id="653" r:id="rId12"/>
    <p:sldId id="829" r:id="rId13"/>
    <p:sldId id="830" r:id="rId14"/>
    <p:sldId id="823" r:id="rId15"/>
    <p:sldId id="824" r:id="rId16"/>
    <p:sldId id="825" r:id="rId17"/>
    <p:sldId id="534" r:id="rId18"/>
    <p:sldId id="671" r:id="rId19"/>
    <p:sldId id="831" r:id="rId20"/>
    <p:sldId id="538" r:id="rId21"/>
    <p:sldId id="858" r:id="rId22"/>
    <p:sldId id="676" r:id="rId23"/>
    <p:sldId id="677" r:id="rId24"/>
    <p:sldId id="678" r:id="rId25"/>
    <p:sldId id="679" r:id="rId26"/>
    <p:sldId id="680" r:id="rId27"/>
    <p:sldId id="857" r:id="rId28"/>
    <p:sldId id="859" r:id="rId29"/>
    <p:sldId id="860" r:id="rId30"/>
  </p:sldIdLst>
  <p:sldSz cx="12190413" cy="68580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34"/>
  </p:normalViewPr>
  <p:slideViewPr>
    <p:cSldViewPr showGuides="1">
      <p:cViewPr varScale="1">
        <p:scale>
          <a:sx n="108" d="100"/>
          <a:sy n="108" d="100"/>
        </p:scale>
        <p:origin x="-636" y="-78"/>
      </p:cViewPr>
      <p:guideLst>
        <p:guide orient="horz" pos="2192"/>
        <p:guide pos="380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2021/6/13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738297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2021/6/13</a:t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6870285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2290" name="文本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1419" y="2260600"/>
            <a:ext cx="10363140" cy="1511299"/>
          </a:xfrm>
          <a:prstGeom prst="rect">
            <a:avLst/>
          </a:prstGeom>
        </p:spPr>
        <p:txBody>
          <a:bodyPr anchor="ctr"/>
          <a:lstStyle>
            <a:lvl1pPr>
              <a:defRPr sz="5335" b="1">
                <a:solidFill>
                  <a:schemeClr val="tx1"/>
                </a:solidFill>
                <a:latin typeface="+mj-lt"/>
              </a:defRPr>
            </a:lvl1pPr>
          </a:lstStyle>
          <a:p>
            <a:pPr fontAlgn="base"/>
            <a:r>
              <a:rPr lang="zh-CN" altLang="en-US" sz="533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789" y="3886200"/>
            <a:ext cx="8534351" cy="886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 b="1">
                <a:solidFill>
                  <a:schemeClr val="tx1"/>
                </a:solidFill>
                <a:latin typeface="+mj-lt"/>
                <a:ea typeface="楷体_GB2312" panose="02010609030101010101" pitchFamily="49" charset="-122"/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635" y="0"/>
            <a:ext cx="12191365" cy="2159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713855"/>
            <a:ext cx="12190730" cy="179705"/>
          </a:xfrm>
          <a:prstGeom prst="rect">
            <a:avLst/>
          </a:prstGeom>
          <a:solidFill>
            <a:srgbClr val="411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9050" y="265795"/>
            <a:ext cx="1219200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19050" y="6717395"/>
            <a:ext cx="1219200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0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1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圆角矩形 3"/>
          <p:cNvSpPr/>
          <p:nvPr/>
        </p:nvSpPr>
        <p:spPr>
          <a:xfrm>
            <a:off x="2423257" y="2997006"/>
            <a:ext cx="7276977" cy="113018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8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30" tIns="45715" rIns="91430" bIns="45715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/>
            <a:endParaRPr lang="zh-CN" altLang="en-US"/>
          </a:p>
        </p:txBody>
      </p:sp>
      <p:sp>
        <p:nvSpPr>
          <p:cNvPr id="11267" name="标题 1"/>
          <p:cNvSpPr>
            <a:spLocks noGrp="1"/>
          </p:cNvSpPr>
          <p:nvPr>
            <p:ph type="ctrTitle" idx="4294967295"/>
          </p:nvPr>
        </p:nvSpPr>
        <p:spPr>
          <a:xfrm>
            <a:off x="2279259" y="2857320"/>
            <a:ext cx="7771590" cy="140955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lvl="0">
              <a:lnSpc>
                <a:spcPct val="120000"/>
              </a:lnSpc>
              <a:buClrTx/>
              <a:buFontTx/>
            </a:pPr>
            <a:r>
              <a:rPr lang="zh-CN" altLang="zh-CN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第九章 压</a:t>
            </a:r>
            <a:r>
              <a:rPr lang="en-US" altLang="zh-CN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 </a:t>
            </a:r>
            <a:r>
              <a:rPr lang="zh-CN" altLang="zh-CN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强 章末复习</a:t>
            </a:r>
          </a:p>
        </p:txBody>
      </p:sp>
      <p:sp>
        <p:nvSpPr>
          <p:cNvPr id="11268" name="文本框 1"/>
          <p:cNvSpPr/>
          <p:nvPr/>
        </p:nvSpPr>
        <p:spPr>
          <a:xfrm>
            <a:off x="2999249" y="396846"/>
            <a:ext cx="6835063" cy="5835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人教版初中物理八年级下册第九章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12775" y="443865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0905" y="51625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液体压强</a:t>
              </a:r>
              <a:endParaRPr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890793" y="894589"/>
            <a:ext cx="9656782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1.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产生原因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由于液体受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⑲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的作用且具有流动性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所以液体内部向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⑳ 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都有压强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 </a:t>
            </a:r>
          </a:p>
          <a:p>
            <a:pPr>
              <a:lnSpc>
                <a:spcPct val="25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2.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特点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在液体内部的同一深度处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液体向各个方向的压强</a:t>
            </a:r>
            <a:r>
              <a:rPr lang="zh-CN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㉑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;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同种液体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深度增大时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液体压强</a:t>
            </a:r>
            <a:r>
              <a:rPr lang="zh-CN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㉒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;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液体内部向各个方向都有压强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;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在深度相同时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液体的密度越大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压强</a:t>
            </a:r>
            <a:r>
              <a:rPr lang="zh-CN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㉓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  <a:p>
            <a:pPr>
              <a:lnSpc>
                <a:spcPct val="25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3.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公式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p=</a:t>
            </a:r>
            <a:r>
              <a:rPr lang="zh-CN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㉔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730314" y="5829225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2400" i="1" smtClean="0">
                <a:solidFill>
                  <a:srgbClr val="FF0000"/>
                </a:solidFill>
                <a:ea typeface="宋体" panose="02010600030101010101" pitchFamily="2" charset="-122"/>
              </a:rPr>
              <a:t>ρ</a:t>
            </a:r>
            <a:r>
              <a:rPr lang="zh-CN" altLang="en-US" sz="2400" i="1" baseline="-250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</a:t>
            </a:r>
            <a:r>
              <a:rPr lang="en-US" altLang="zh-CN" sz="2400" i="1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gh</a:t>
            </a:r>
            <a:endParaRPr lang="zh-CN" altLang="en-US" sz="2400" i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34"/>
          <p:cNvSpPr txBox="1"/>
          <p:nvPr/>
        </p:nvSpPr>
        <p:spPr>
          <a:xfrm>
            <a:off x="4487396" y="127156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重力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27655" y="217700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各个方向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55406" y="314698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相等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85312" y="4938133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越大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51188" y="4004011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增大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4" grpId="0"/>
      <p:bldP spid="7" grpId="0"/>
      <p:bldP spid="36" grpId="0"/>
      <p:bldP spid="43" grpId="0"/>
      <p:bldP spid="41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71755" y="372110"/>
            <a:ext cx="12020550" cy="574484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易失分点</a:t>
            </a:r>
            <a:endParaRPr lang="en-US" altLang="zh-CN" sz="24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公式</a:t>
            </a:r>
            <a:r>
              <a:rPr lang="en-US" altLang="zh-CN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p=ρ</a:t>
            </a:r>
            <a:r>
              <a:rPr lang="zh-CN" altLang="en-US" sz="2400" baseline="-250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液</a:t>
            </a:r>
            <a:r>
              <a:rPr lang="en-US" altLang="zh-CN" sz="2400" i="1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gh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中的</a:t>
            </a:r>
            <a:r>
              <a:rPr lang="en-US" altLang="zh-CN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h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表示液体的深度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而不是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高度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深度是指液体的液面到计算压强的那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个点之间的距离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如图所示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en-US" altLang="zh-CN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A</a:t>
            </a:r>
            <a:r>
              <a:rPr lang="zh-CN" altLang="en-US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、</a:t>
            </a:r>
            <a:r>
              <a:rPr lang="en-US" altLang="zh-CN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B</a:t>
            </a:r>
            <a:r>
              <a:rPr lang="zh-CN" altLang="en-US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、</a:t>
            </a:r>
            <a:r>
              <a:rPr lang="en-US" altLang="zh-CN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C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三点的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深度分别为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en-US" altLang="zh-CN" sz="2400" i="1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h</a:t>
            </a:r>
            <a:r>
              <a:rPr lang="en-US" altLang="zh-CN" sz="2400" i="1" baseline="-25000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A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=</a:t>
            </a:r>
            <a:r>
              <a:rPr lang="en-US" altLang="zh-CN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  </a:t>
            </a:r>
            <a:r>
              <a:rPr lang="en-US" altLang="zh-CN" sz="2400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cm,</a:t>
            </a:r>
            <a:r>
              <a:rPr lang="en-US" altLang="zh-CN" sz="2400" i="1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h</a:t>
            </a:r>
            <a:r>
              <a:rPr lang="en-US" altLang="zh-CN" sz="2400" i="1" baseline="-25000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B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=</a:t>
            </a:r>
            <a:r>
              <a:rPr lang="en-US" altLang="zh-CN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   </a:t>
            </a:r>
            <a:r>
              <a:rPr lang="en-US" altLang="zh-CN" sz="2400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cm,</a:t>
            </a:r>
            <a:r>
              <a:rPr lang="en-US" altLang="zh-CN" sz="2400" i="1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h</a:t>
            </a:r>
            <a:r>
              <a:rPr lang="en-US" altLang="zh-CN" sz="2400" i="1" baseline="-25000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C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=</a:t>
            </a:r>
            <a:r>
              <a:rPr lang="en-US" altLang="zh-CN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   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cm.</a:t>
            </a:r>
          </a:p>
          <a:p>
            <a:pPr>
              <a:lnSpc>
                <a:spcPct val="100000"/>
              </a:lnSpc>
            </a:pPr>
            <a:endParaRPr lang="en-US" altLang="zh-CN" sz="2400" u="sng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</a:t>
            </a:r>
            <a:endParaRPr lang="en-US" altLang="zh-CN" sz="2400" u="sng" baseline="-250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20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96390" y="3237230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5777" y="3237230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50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39789" y="3237230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40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49" name="18WHLWJJZKBWL40.jpg" descr="id:214749158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63090" y="3895090"/>
            <a:ext cx="8046720" cy="1802130"/>
          </a:xfrm>
          <a:prstGeom prst="rect">
            <a:avLst/>
          </a:prstGeom>
        </p:spPr>
      </p:pic>
      <p:pic>
        <p:nvPicPr>
          <p:cNvPr id="5" name="图片 -21474822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3185" y="1675130"/>
            <a:ext cx="5475605" cy="1490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34" grpId="0"/>
      <p:bldP spid="41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00735" y="718820"/>
          <a:ext cx="10302240" cy="4929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5560"/>
                <a:gridCol w="2575560"/>
                <a:gridCol w="2575560"/>
                <a:gridCol w="2575560"/>
              </a:tblGrid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容器形状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圆柱形容器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上窄下宽的容器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上宽下窄的容器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119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图示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7499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(容器底部受到液体的压强)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zh-CN" altLang="en-US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zh-CN" altLang="en-US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zh-CN" altLang="en-US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718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(液体对容器底部的压力)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" name="图片 -21474821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530" y="1650365"/>
            <a:ext cx="1315085" cy="1395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14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565" y="1675130"/>
            <a:ext cx="1370965" cy="13709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1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4480" y="1687830"/>
            <a:ext cx="1358265" cy="13582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98550" y="1537970"/>
          <a:ext cx="10238740" cy="4166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9685"/>
                <a:gridCol w="2816860"/>
                <a:gridCol w="2519680"/>
                <a:gridCol w="2342515"/>
              </a:tblGrid>
              <a:tr h="7702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容器形状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圆柱形容器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上窄下宽的容器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上宽下窄的容器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702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的关系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3131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(容器对水平面的压力)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容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312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(容器对水平面的压强)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53230" b="-4048"/>
          <a:stretch>
            <a:fillRect/>
          </a:stretch>
        </p:blipFill>
        <p:spPr>
          <a:xfrm>
            <a:off x="6405245" y="4618355"/>
            <a:ext cx="2473325" cy="8324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61010" y="3027045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7540" y="309499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大气压强</a:t>
              </a:r>
              <a:endParaRPr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83870" y="3797935"/>
          <a:ext cx="1101852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0195"/>
                <a:gridCol w="9458325"/>
              </a:tblGrid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产生原因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.空气受到重力作用；</a:t>
                      </a:r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.空气具有流动性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7373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验证实验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.历史上最早证明大气压存在的实验是马德堡半球实验；</a:t>
                      </a:r>
                    </a:p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．生活中可以证明大气压存在的事例：瓶吞蛋实验、吸管吸饮料、吸墨水、带吸盘的挂衣钩等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" name="矩形 48"/>
          <p:cNvSpPr/>
          <p:nvPr/>
        </p:nvSpPr>
        <p:spPr>
          <a:xfrm>
            <a:off x="202565" y="151765"/>
            <a:ext cx="1149223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+mj-ea"/>
                <a:ea typeface="+mj-ea"/>
              </a:rPr>
              <a:t>4.</a:t>
            </a:r>
            <a:r>
              <a:rPr lang="zh-CN" altLang="zh-CN" sz="2400" smtClean="0">
                <a:latin typeface="+mj-ea"/>
                <a:ea typeface="+mj-ea"/>
              </a:rPr>
              <a:t>应用</a:t>
            </a:r>
            <a:r>
              <a:rPr lang="en-US" altLang="zh-CN" sz="2400" smtClean="0">
                <a:latin typeface="+mj-ea"/>
                <a:ea typeface="+mj-ea"/>
              </a:rPr>
              <a:t>:</a:t>
            </a:r>
            <a:r>
              <a:rPr lang="zh-CN" altLang="zh-CN" sz="2400" smtClean="0">
                <a:latin typeface="+mj-ea"/>
                <a:ea typeface="+mj-ea"/>
              </a:rPr>
              <a:t>连通器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定义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上端开口、下端连通的容器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特点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当连通器中装相同液体且连通器中的液体不流动时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连通器各部分中的液面高度总是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㉚      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应用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茶壶、锅炉水位计、三峡船闸、排水管的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形“反水弯”、地漏等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826596" y="1736687"/>
            <a:ext cx="106500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67690" y="605155"/>
          <a:ext cx="11062335" cy="5431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0900"/>
                <a:gridCol w="1751965"/>
                <a:gridCol w="7189470"/>
              </a:tblGrid>
              <a:tr h="104140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测量实验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意大利科学家____________利用实验测出了大气压的数值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测量仪器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气压计——水银气压计和金属盒气压计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0414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一标准大气压的数值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，相当于_______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高水银柱产生的压强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与高度的关系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海拔越高， 大气压越________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与沸点的关系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液体的沸点随气压的减小而________， 随气压的增大而________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与体积的关系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温度不变时，一定质量的气体，压强随体积的增大而________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活塞式抽水机、离心水泵、高压锅等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525260" y="685165"/>
            <a:ext cx="1478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托里拆利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22240" y="2444115"/>
            <a:ext cx="178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1.013</a:t>
            </a:r>
            <a:r>
              <a:rPr lang="en-US" sz="24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44255" y="2444115"/>
            <a:ext cx="710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760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28665" y="3590925"/>
            <a:ext cx="530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597015" y="4207510"/>
            <a:ext cx="910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358120" y="4217670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859645" y="483171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19125" y="640080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62635" y="66167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流体压强与流速的关系</a:t>
              </a:r>
              <a:endParaRPr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19125" y="1250315"/>
            <a:ext cx="111499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流体压强与流速的关系：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在流体中，流速越大的位置，压强越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飞机的升力：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如图所示，飞机机翼横截面的上表面弯曲，下表面比较平，飞机前进时，机翼上方的空气流速较大，压强较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；下方的空气流速较小，压强较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，这样机翼上、下表面就存在着压强差，因而有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差，这就是产生升力的原因．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1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5525" y="3856990"/>
            <a:ext cx="2785745" cy="1591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503410" y="1369695"/>
            <a:ext cx="610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30035" y="2451100"/>
            <a:ext cx="601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64590" y="3015615"/>
            <a:ext cx="601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525510" y="3015615"/>
            <a:ext cx="899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压力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91845" y="1699260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97255" y="1578610"/>
            <a:ext cx="9018905" cy="737235"/>
            <a:chOff x="894" y="2929"/>
            <a:chExt cx="14203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120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探究影响压力作用效果的因素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</a:t>
                </a:r>
              </a:p>
            </p:txBody>
          </p:sp>
        </p:grpSp>
      </p:grpSp>
      <p:sp>
        <p:nvSpPr>
          <p:cNvPr id="107" name="文本框 106"/>
          <p:cNvSpPr txBox="1"/>
          <p:nvPr/>
        </p:nvSpPr>
        <p:spPr>
          <a:xfrm>
            <a:off x="854149" y="2211257"/>
            <a:ext cx="11076082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有关该实验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有如下命题点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+mj-ea"/>
                <a:ea typeface="+mj-ea"/>
              </a:rPr>
              <a:t>1</a:t>
            </a:r>
            <a:r>
              <a:rPr lang="en-US" altLang="zh-CN" sz="2400" smtClean="0">
                <a:latin typeface="+mn-ea"/>
              </a:rPr>
              <a:t>.【</a:t>
            </a:r>
            <a:r>
              <a:rPr lang="zh-CN" altLang="en-US" sz="2400" smtClean="0">
                <a:latin typeface="+mn-ea"/>
              </a:rPr>
              <a:t>实验器材</a:t>
            </a:r>
            <a:r>
              <a:rPr lang="en-US" altLang="zh-CN" sz="2400" smtClean="0">
                <a:latin typeface="+mn-ea"/>
              </a:rPr>
              <a:t>】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小桌、海绵、砝码等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+mj-ea"/>
                <a:ea typeface="+mj-ea"/>
              </a:rPr>
              <a:t>2.【</a:t>
            </a:r>
            <a:r>
              <a:rPr lang="zh-CN" altLang="en-US" sz="2400" smtClean="0">
                <a:latin typeface="+mj-ea"/>
                <a:ea typeface="+mj-ea"/>
              </a:rPr>
              <a:t>实验情景</a:t>
            </a:r>
            <a:r>
              <a:rPr lang="en-US" altLang="zh-CN" sz="2400" smtClean="0">
                <a:latin typeface="+mj-ea"/>
                <a:ea typeface="+mj-ea"/>
              </a:rPr>
              <a:t>】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如图所示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indent="0" fontAlgn="auto">
              <a:lnSpc>
                <a:spcPct val="20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方正书宋_GBK" panose="03000509000000000000" charset="-122"/>
              </a:rPr>
              <a:t> </a:t>
            </a:r>
          </a:p>
        </p:txBody>
      </p:sp>
      <p:pic>
        <p:nvPicPr>
          <p:cNvPr id="14" name="18WHLWJJZKBWL223.jpg" descr="id:214749187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85787" y="4455844"/>
            <a:ext cx="5329250" cy="124604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935095" y="333375"/>
            <a:ext cx="3178810" cy="582930"/>
            <a:chOff x="6197" y="525"/>
            <a:chExt cx="5006" cy="918"/>
          </a:xfrm>
        </p:grpSpPr>
        <p:sp>
          <p:nvSpPr>
            <p:cNvPr id="5" name="平行四边形 4"/>
            <p:cNvSpPr/>
            <p:nvPr/>
          </p:nvSpPr>
          <p:spPr>
            <a:xfrm>
              <a:off x="6878" y="525"/>
              <a:ext cx="3882" cy="905"/>
            </a:xfrm>
            <a:prstGeom prst="parallelogram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197" y="525"/>
              <a:ext cx="500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</a:p>
          </p:txBody>
        </p:sp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257175" y="598805"/>
            <a:ext cx="117043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+mj-ea"/>
                <a:ea typeface="+mj-ea"/>
              </a:rPr>
              <a:t>3.【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设计与进行实验</a:t>
            </a:r>
            <a:r>
              <a:rPr lang="en-US" altLang="zh-CN" sz="2400" b="1" smtClean="0">
                <a:solidFill>
                  <a:srgbClr val="FF0000"/>
                </a:solidFill>
                <a:latin typeface="+mj-ea"/>
                <a:ea typeface="+mj-ea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描述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压力的作用效果的物理量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是压强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控制变量法的应用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探究压力的作用效果与压力的关系时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需保持受力面积不变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改变压力的大小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如图甲、乙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);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探究压力的作用效果与受力面积的关系时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需保持压力大小不变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改变受力面积的大小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如图乙、丙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本实验用到了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转换法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把压力的作用效果转换成了海绵的形变程度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方正书宋_GBK" panose="03000509000000000000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4149" y="498662"/>
            <a:ext cx="11076082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+mj-ea"/>
                <a:ea typeface="+mj-ea"/>
              </a:rPr>
              <a:t>4.【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实验结论</a:t>
            </a:r>
            <a:r>
              <a:rPr lang="en-US" altLang="zh-CN" sz="2400" b="1" smtClean="0">
                <a:solidFill>
                  <a:srgbClr val="FF0000"/>
                </a:solidFill>
                <a:latin typeface="+mj-ea"/>
                <a:ea typeface="+mj-ea"/>
              </a:rPr>
              <a:t>】</a:t>
            </a:r>
          </a:p>
          <a:p>
            <a:pPr>
              <a:lnSpc>
                <a:spcPct val="3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压力的作用效果只与</a:t>
            </a:r>
            <a:r>
              <a:rPr lang="zh-CN" altLang="en-US" sz="2400" u="wavyHeavy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压力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u="wavyHeavy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受力面积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有关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3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u="wavyHeavy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压力一定时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受力面积越小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压力的作用效果越明显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3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u="wavyHeavy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受力面积一定时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压力越大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压力的作用效果越明显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5745"/>
            <a:ext cx="12190730" cy="6471920"/>
          </a:xfrm>
          <a:prstGeom prst="rect">
            <a:avLst/>
          </a:prstGeom>
        </p:spPr>
      </p:pic>
      <p:sp>
        <p:nvSpPr>
          <p:cNvPr id="3" name="剪去对角的矩形 2"/>
          <p:cNvSpPr/>
          <p:nvPr/>
        </p:nvSpPr>
        <p:spPr>
          <a:xfrm>
            <a:off x="231775" y="245745"/>
            <a:ext cx="2056765" cy="666115"/>
          </a:xfrm>
          <a:prstGeom prst="snip2Diag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考点导航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280" y="303530"/>
          <a:ext cx="11336655" cy="619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3" imgW="5286375" imgH="2886075" progId="Word.Document.12">
                  <p:embed/>
                </p:oleObj>
              </mc:Choice>
              <mc:Fallback>
                <p:oleObj r:id="rId3" imgW="5286375" imgH="288607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280" y="303530"/>
                        <a:ext cx="11336655" cy="619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280" y="836613"/>
          <a:ext cx="11336655" cy="3862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3" imgW="5286375" imgH="1800225" progId="Word.Document.12">
                  <p:embed/>
                </p:oleObj>
              </mc:Choice>
              <mc:Fallback>
                <p:oleObj r:id="rId3" imgW="5286375" imgH="180022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280" y="836613"/>
                        <a:ext cx="11336655" cy="38627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59130" y="550545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5660" y="414020"/>
            <a:ext cx="9018905" cy="737235"/>
            <a:chOff x="894" y="2929"/>
            <a:chExt cx="14203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120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研究液体内部的压强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</a:t>
                </a:r>
              </a:p>
            </p:txBody>
          </p:sp>
        </p:grpSp>
      </p:grpSp>
      <p:sp>
        <p:nvSpPr>
          <p:cNvPr id="107" name="文本框 106"/>
          <p:cNvSpPr txBox="1"/>
          <p:nvPr/>
        </p:nvSpPr>
        <p:spPr>
          <a:xfrm>
            <a:off x="854149" y="1565462"/>
            <a:ext cx="11076082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有关该实验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有如下命题点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+mj-ea"/>
                <a:ea typeface="+mj-ea"/>
              </a:rPr>
              <a:t>1</a:t>
            </a:r>
            <a:r>
              <a:rPr lang="en-US" altLang="zh-CN" sz="2400" smtClean="0">
                <a:latin typeface="+mn-ea"/>
              </a:rPr>
              <a:t>.【</a:t>
            </a:r>
            <a:r>
              <a:rPr lang="zh-CN" altLang="en-US" sz="2400" smtClean="0">
                <a:latin typeface="+mn-ea"/>
              </a:rPr>
              <a:t>实验器材</a:t>
            </a:r>
            <a:r>
              <a:rPr lang="en-US" altLang="zh-CN" sz="2400" smtClean="0">
                <a:latin typeface="+mn-ea"/>
              </a:rPr>
              <a:t>】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容器、不同液体、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形管压强计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+mj-ea"/>
                <a:ea typeface="+mj-ea"/>
              </a:rPr>
              <a:t>2.【</a:t>
            </a:r>
            <a:r>
              <a:rPr lang="zh-CN" altLang="en-US" sz="2400" smtClean="0">
                <a:latin typeface="+mj-ea"/>
                <a:ea typeface="+mj-ea"/>
              </a:rPr>
              <a:t>实验情景</a:t>
            </a:r>
            <a:r>
              <a:rPr lang="en-US" altLang="zh-CN" sz="2400" smtClean="0">
                <a:latin typeface="+mj-ea"/>
                <a:ea typeface="+mj-ea"/>
              </a:rPr>
              <a:t>】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如图所示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indent="0" fontAlgn="auto">
              <a:lnSpc>
                <a:spcPct val="20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方正书宋_GBK" panose="03000509000000000000" charset="-122"/>
              </a:rPr>
              <a:t> </a:t>
            </a:r>
          </a:p>
        </p:txBody>
      </p:sp>
      <p:pic>
        <p:nvPicPr>
          <p:cNvPr id="18" name="18WHLWJJZKBWL224.jpg" descr="id:214749192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89300" y="3701415"/>
            <a:ext cx="4793615" cy="23577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854149" y="479612"/>
            <a:ext cx="11076082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/>
              <a:t>3.</a:t>
            </a:r>
            <a:r>
              <a:rPr lang="zh-CN" altLang="zh-CN" sz="2400" smtClean="0"/>
              <a:t>【设计与进行实验】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形管压强计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其作用是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反映液体内部压强的大小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检查气密性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实验前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用手按压金属盒上的橡皮膜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观察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形管两侧液柱的高度是否发生变化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若变化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说明气密性良好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若不变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说明装置漏气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若发现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形管压强计漏气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需重新安装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保证气密性良好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本实验用到了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转换法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把液体压强的大小转换成了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形管压强计中两侧液柱的高度差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形管压强计中两侧液柱的高度差越大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说明橡皮膜所受的压强越大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854149" y="803462"/>
            <a:ext cx="11076082" cy="4741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控制变量法的应用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探究液体内部向各个方向的压强大小时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需保持金属盒在同种液体中所处的深度相同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改变金属盒的朝向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探究液体内部压强与深度的关系时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需保持金属盒在同种液体中的朝向相同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改变金属盒所处的深度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探究液体内部压强与液体密度的关系时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需保持金属盒在液体中所处的深度和朝向相同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改变金属盒所处液体的密度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556969" y="708212"/>
            <a:ext cx="11076082" cy="3412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smtClean="0">
                <a:latin typeface="+mj-ea"/>
                <a:ea typeface="+mj-ea"/>
              </a:rPr>
              <a:t>4</a:t>
            </a:r>
            <a:r>
              <a:rPr lang="en-US" altLang="zh-CN" sz="2400" b="1" smtClean="0">
                <a:latin typeface="+mj-ea"/>
                <a:ea typeface="+mj-ea"/>
              </a:rPr>
              <a:t>.【</a:t>
            </a:r>
            <a:r>
              <a:rPr lang="zh-CN" altLang="en-US" sz="2400" b="1" smtClean="0">
                <a:latin typeface="+mj-ea"/>
                <a:ea typeface="+mj-ea"/>
              </a:rPr>
              <a:t>实验结论</a:t>
            </a:r>
            <a:r>
              <a:rPr lang="en-US" altLang="zh-CN" sz="2400" b="1" smtClean="0">
                <a:latin typeface="+mj-ea"/>
                <a:ea typeface="+mj-ea"/>
              </a:rPr>
              <a:t>】</a:t>
            </a:r>
            <a:endParaRPr lang="en-US" altLang="zh-CN" sz="2400" smtClean="0">
              <a:latin typeface="+mj-ea"/>
              <a:ea typeface="+mj-ea"/>
            </a:endParaRP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液体内部向各个方向都有压强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同一液体在同一深度处向各个方向的压强相等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液体内部的压强大小只与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液体的密度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液体的深度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有关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同种液体内部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深度越深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液体压强越大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在同一深度处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液体的密度越大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液体压强越大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280" y="548640"/>
          <a:ext cx="11336655" cy="5560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3" imgW="5286375" imgH="2590800" progId="Word.Document.12">
                  <p:embed/>
                </p:oleObj>
              </mc:Choice>
              <mc:Fallback>
                <p:oleObj r:id="rId3" imgW="5286375" imgH="25908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280" y="548640"/>
                        <a:ext cx="11336655" cy="5560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280" y="763270"/>
          <a:ext cx="11336655" cy="513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3" imgW="5286375" imgH="2390775" progId="Word.Document.12">
                  <p:embed/>
                </p:oleObj>
              </mc:Choice>
              <mc:Fallback>
                <p:oleObj r:id="rId3" imgW="5286375" imgH="239077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280" y="763270"/>
                        <a:ext cx="11336655" cy="513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280" y="548005"/>
          <a:ext cx="11336655" cy="5561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r:id="rId3" imgW="5286375" imgH="2590800" progId="Word.Document.12">
                  <p:embed/>
                </p:oleObj>
              </mc:Choice>
              <mc:Fallback>
                <p:oleObj r:id="rId3" imgW="5286375" imgH="25908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280" y="548005"/>
                        <a:ext cx="11336655" cy="5561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280" y="981075"/>
          <a:ext cx="11336655" cy="3230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3" imgW="5286375" imgH="1504950" progId="Word.Document.12">
                  <p:embed/>
                </p:oleObj>
              </mc:Choice>
              <mc:Fallback>
                <p:oleObj r:id="rId3" imgW="5286375" imgH="150495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280" y="981075"/>
                        <a:ext cx="11336655" cy="3230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782300" y="118491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92125" y="1102269"/>
            <a:ext cx="2056765" cy="666014"/>
            <a:chOff x="11221" y="1018"/>
            <a:chExt cx="3239" cy="1247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1018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1086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1200" y="119380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压力</a:t>
              </a:r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、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压强</a:t>
              </a:r>
              <a:endParaRPr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0"/>
              <a:chOff x="6686" y="8865"/>
              <a:chExt cx="2649" cy="875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337820" y="1410970"/>
            <a:ext cx="12067540" cy="4965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2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/>
              </a:rPr>
              <a:t>1.</a:t>
            </a:r>
            <a:r>
              <a:rPr lang="zh-CN" altLang="en-US" sz="2400" b="1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/>
              </a:rPr>
              <a:t>压力</a:t>
            </a:r>
          </a:p>
          <a:p>
            <a:pPr>
              <a:lnSpc>
                <a:spcPct val="22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(1)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定义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en-US" altLang="zh-CN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作用于物体表面的力叫压力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  <a:p>
            <a:pPr>
              <a:lnSpc>
                <a:spcPct val="22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(2)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产生条件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两个物体相互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且发生挤压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  <a:p>
            <a:pPr>
              <a:lnSpc>
                <a:spcPct val="22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(3)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方向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en-US" altLang="zh-CN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接触面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指向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  <a:p>
            <a:pPr>
              <a:lnSpc>
                <a:spcPct val="22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(4)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大小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压力的大小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等于重力的大小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压力的方向也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与重力的方向相同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只有放在水平面上的物体对水平面的压力才等于物体的重力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</p:txBody>
      </p:sp>
      <p:sp>
        <p:nvSpPr>
          <p:cNvPr id="2" name="TextBox 34"/>
          <p:cNvSpPr txBox="1"/>
          <p:nvPr/>
        </p:nvSpPr>
        <p:spPr>
          <a:xfrm flipH="1">
            <a:off x="3360756" y="4902125"/>
            <a:ext cx="1902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不一定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5277298" y="4109645"/>
            <a:ext cx="1416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被压物体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1954979" y="4109645"/>
            <a:ext cx="9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垂直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4463303" y="3250827"/>
            <a:ext cx="9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接触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1969322" y="2445796"/>
            <a:ext cx="9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垂直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8874722" y="4950161"/>
            <a:ext cx="1902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不一定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35095" y="333375"/>
            <a:ext cx="3178810" cy="582930"/>
            <a:chOff x="6197" y="525"/>
            <a:chExt cx="5006" cy="918"/>
          </a:xfrm>
        </p:grpSpPr>
        <p:sp>
          <p:nvSpPr>
            <p:cNvPr id="5" name="平行四边形 4"/>
            <p:cNvSpPr/>
            <p:nvPr/>
          </p:nvSpPr>
          <p:spPr>
            <a:xfrm>
              <a:off x="6878" y="525"/>
              <a:ext cx="3882" cy="905"/>
            </a:xfrm>
            <a:prstGeom prst="parallelogram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197" y="525"/>
              <a:ext cx="500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" grpId="0"/>
      <p:bldP spid="38" grpId="0"/>
      <p:bldP spid="39" grpId="0"/>
      <p:bldP spid="40" grpId="0"/>
      <p:bldP spid="41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657113" y="142114"/>
            <a:ext cx="9656782" cy="90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2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(5)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压力与重力的区别</a:t>
            </a:r>
          </a:p>
        </p:txBody>
      </p:sp>
      <p:graphicFrame>
        <p:nvGraphicFramePr>
          <p:cNvPr id="37" name="表格 3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93432" y="1132243"/>
          <a:ext cx="7931973" cy="4937760"/>
        </p:xfrm>
        <a:graphic>
          <a:graphicData uri="http://schemas.openxmlformats.org/drawingml/2006/table">
            <a:tbl>
              <a:tblPr/>
              <a:tblGrid>
                <a:gridCol w="1586230"/>
                <a:gridCol w="3172954"/>
                <a:gridCol w="3172789"/>
              </a:tblGrid>
              <a:tr h="5378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压力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重力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4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定义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垂直作用在物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体表面上的力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由于地球的吸引而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使物体受到的力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性质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弹力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万有引力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4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施力物体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与受力物体接触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并挤压的物体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地球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方向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垂直于接触面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总是竖直向下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大小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由外力决定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i="1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mg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作用点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受力物体的接触面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物体的重心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95300" y="591820"/>
            <a:ext cx="11137265" cy="55397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得分指南</a:t>
            </a:r>
            <a:endParaRPr lang="en-US" altLang="zh-CN" sz="24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不同情况下压力与重力的关系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.(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已知物体所受重力为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G)</a:t>
            </a: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44" name="18WHLWJJZKBWL37.jpg" descr="id:21474914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425065" y="1884045"/>
            <a:ext cx="6273165" cy="39141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79745" y="1108075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49870" y="1108075"/>
            <a:ext cx="1588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受力面积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97537" b="2642"/>
          <a:stretch>
            <a:fillRect/>
          </a:stretch>
        </p:blipFill>
        <p:spPr>
          <a:xfrm>
            <a:off x="1896745" y="2202180"/>
            <a:ext cx="311150" cy="9423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60415" y="2130425"/>
            <a:ext cx="660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Pa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1960" y="4134485"/>
            <a:ext cx="640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pS</a:t>
            </a:r>
            <a:endParaRPr lang="en-US" altLang="en-US" sz="240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45515" y="525145"/>
            <a:ext cx="10736580" cy="5775960"/>
            <a:chOff x="1263" y="1053"/>
            <a:chExt cx="16908" cy="9096"/>
          </a:xfrm>
        </p:grpSpPr>
        <p:grpSp>
          <p:nvGrpSpPr>
            <p:cNvPr id="9" name="组合 8"/>
            <p:cNvGrpSpPr/>
            <p:nvPr/>
          </p:nvGrpSpPr>
          <p:grpSpPr>
            <a:xfrm>
              <a:off x="1263" y="1053"/>
              <a:ext cx="16908" cy="9096"/>
              <a:chOff x="1828" y="1392"/>
              <a:chExt cx="16908" cy="9096"/>
            </a:xfrm>
          </p:grpSpPr>
          <p:sp>
            <p:nvSpPr>
              <p:cNvPr id="100" name="文本框 99"/>
              <p:cNvSpPr txBox="1"/>
              <p:nvPr/>
            </p:nvSpPr>
            <p:spPr>
              <a:xfrm>
                <a:off x="1828" y="1392"/>
                <a:ext cx="16908" cy="90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24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2. </a:t>
                </a:r>
                <a:r>
                  <a:rPr lang="zh-CN" sz="24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压强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sz="24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定义：</a:t>
                </a:r>
                <a:r>
                  <a:rPr 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在物理学中，物体所受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________</a:t>
                </a:r>
                <a:r>
                  <a:rPr 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的大小与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___________</a:t>
                </a:r>
                <a:r>
                  <a:rPr 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之比叫做压强</a:t>
                </a:r>
                <a:r>
                  <a:rPr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 </a:t>
                </a:r>
                <a:r>
                  <a:rPr lang="zh-CN" sz="24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计算公式
</a:t>
                </a:r>
              </a:p>
              <a:p>
                <a:pPr>
                  <a:lnSpc>
                    <a:spcPct val="140000"/>
                  </a:lnSpc>
                </a:pPr>
                <a:r>
                  <a:rPr lang="en-US" sz="2400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p</a:t>
                </a:r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表示压强，单位是</a:t>
                </a:r>
                <a:r>
                  <a:rPr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______</a:t>
                </a:r>
                <a:endParaRPr lang="en-US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40000"/>
                  </a:lnSpc>
                </a:pPr>
                <a:r>
                  <a:rPr lang="en-US" sz="2400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＝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________    </a:t>
                </a:r>
                <a:r>
                  <a:rPr lang="en-US" sz="2400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表示压力，单位是</a:t>
                </a:r>
                <a:r>
                  <a:rPr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</a:p>
              <a:p>
                <a:pPr>
                  <a:lnSpc>
                    <a:spcPct val="140000"/>
                  </a:lnSpc>
                </a:pPr>
                <a:r>
                  <a:rPr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</a:t>
                </a:r>
                <a:r>
                  <a:rPr lang="en-US" altLang="zh-CN" sz="2400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表示受力面积，单位是</a:t>
                </a:r>
                <a:r>
                  <a:rPr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400" baseline="30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</a:p>
              <a:p>
                <a:pPr>
                  <a:lnSpc>
                    <a:spcPct val="140000"/>
                  </a:lnSpc>
                </a:pPr>
                <a:r>
                  <a:rPr lang="zh-CN" sz="2400">
                    <a:latin typeface="Times New Roman" panose="02020603050405020304" pitchFamily="18" charset="0"/>
                    <a:ea typeface="黑体" panose="02010609060101010101" pitchFamily="49" charset="-122"/>
                    <a:sym typeface="+mn-ea"/>
                  </a:rPr>
                  <a:t>注：</a:t>
                </a:r>
                <a:r>
                  <a:rPr lang="zh-CN" sz="2400">
                    <a:latin typeface="Times New Roman" panose="02020603050405020304" pitchFamily="18" charset="0"/>
                    <a:sym typeface="+mn-ea"/>
                  </a:rPr>
                  <a:t>受力面积是指两个物体的实际接触面积．</a:t>
                </a:r>
                <a:endParaRPr lang="zh-CN" altLang="en-US" sz="2400">
                  <a:latin typeface="Times New Roman" panose="02020603050405020304" pitchFamily="18" charset="0"/>
                </a:endParaRPr>
              </a:p>
              <a:p>
                <a:pPr>
                  <a:lnSpc>
                    <a:spcPct val="140000"/>
                  </a:lnSpc>
                </a:pPr>
                <a:r>
                  <a:rPr lang="zh-CN" sz="24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变形公式：</a:t>
                </a:r>
                <a:r>
                  <a:rPr lang="zh-CN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求压力</a:t>
                </a:r>
                <a:r>
                  <a:rPr lang="en-US" sz="2400" i="1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F</a:t>
                </a:r>
                <a:r>
                  <a:rPr lang="zh-CN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＝</a:t>
                </a: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________</a:t>
                </a:r>
                <a:r>
                  <a:rPr lang="zh-CN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，求受力面积</a:t>
                </a:r>
                <a:r>
                  <a:rPr lang="en-US" sz="2400" i="1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S</a:t>
                </a:r>
                <a:r>
                  <a:rPr lang="zh-CN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＝     </a:t>
                </a: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.</a:t>
                </a:r>
                <a:r>
                  <a:rPr lang="zh-CN" sz="24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适用范围：</a:t>
                </a:r>
                <a:r>
                  <a:rPr lang="zh-CN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任何情况下固体、液体、气体压强的计算．</a:t>
                </a: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(3)</a:t>
                </a:r>
                <a:r>
                  <a:rPr lang="zh-CN" sz="24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物理意义：</a:t>
                </a:r>
                <a:r>
                  <a:rPr lang="zh-CN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压强在数值上等于物体单位面积所受的压力．压强越大，压力产生的效果越明显．
</a:t>
                </a:r>
                <a:endParaRPr lang="en-US" altLang="zh-CN" sz="2400" baseline="30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左大括号 5"/>
              <p:cNvSpPr/>
              <p:nvPr/>
            </p:nvSpPr>
            <p:spPr>
              <a:xfrm>
                <a:off x="4715" y="4147"/>
                <a:ext cx="259" cy="1971"/>
              </a:xfrm>
              <a:prstGeom prst="leftBrace">
                <a:avLst/>
              </a:prstGeom>
              <a:ln w="28575">
                <a:solidFill>
                  <a:schemeClr val="tx1"/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rcRect r="94488" b="-11667"/>
            <a:stretch>
              <a:fillRect/>
            </a:stretch>
          </p:blipFill>
          <p:spPr>
            <a:xfrm>
              <a:off x="11634" y="6511"/>
              <a:ext cx="459" cy="1407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18WHLWJJZKBWL39.jpg" descr="id:214749149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3535" y="556895"/>
            <a:ext cx="7746365" cy="1560830"/>
          </a:xfrm>
          <a:prstGeom prst="rect">
            <a:avLst/>
          </a:prstGeom>
        </p:spPr>
      </p:pic>
      <p:sp>
        <p:nvSpPr>
          <p:cNvPr id="41" name="圆角矩形 40"/>
          <p:cNvSpPr/>
          <p:nvPr/>
        </p:nvSpPr>
        <p:spPr>
          <a:xfrm>
            <a:off x="163830" y="2164715"/>
            <a:ext cx="11873865" cy="43548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易失分点</a:t>
            </a:r>
            <a:endParaRPr lang="en-US" altLang="zh-CN" sz="24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1.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公式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p=  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是压强的定义式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具有普遍适用性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既适用于固体也适用于液体和气体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2.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公式中的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S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是受力面积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它是施力物体挤压受力物体时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两者接触面的面积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如图所示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将一底面积为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S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的物体分别放置在面积为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S</a:t>
            </a:r>
            <a:r>
              <a:rPr lang="en-US" altLang="zh-CN" sz="2400" baseline="-250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和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S</a:t>
            </a:r>
            <a:r>
              <a:rPr lang="en-US" altLang="zh-CN" sz="2400" baseline="-250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的两个水平桌面上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两种情况下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物体对水平桌面的压力不变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但图甲中受力面积是</a:t>
            </a:r>
            <a:r>
              <a:rPr lang="zh-CN" altLang="en-US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   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图乙中受力面积是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_______.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</a:t>
            </a: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u="sng" baseline="-250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u="sng" baseline="-250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29740" y="2992755"/>
            <a:ext cx="288290" cy="49657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3" name="TextBox 42"/>
          <p:cNvSpPr txBox="1"/>
          <p:nvPr/>
        </p:nvSpPr>
        <p:spPr>
          <a:xfrm>
            <a:off x="6965315" y="4587875"/>
            <a:ext cx="513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S</a:t>
            </a:r>
            <a:r>
              <a:rPr lang="en-US" altLang="zh-CN" sz="2400" i="1" baseline="-2500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2</a:t>
            </a:r>
            <a:endParaRPr lang="zh-CN" altLang="en-US" sz="2400" i="1" baseline="-2500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660380" y="4587875"/>
            <a:ext cx="393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S</a:t>
            </a:r>
            <a:endParaRPr lang="zh-CN" altLang="en-US" sz="2400" i="1">
              <a:solidFill>
                <a:srgbClr val="FF0000"/>
              </a:solidFill>
            </a:endParaRPr>
          </a:p>
        </p:txBody>
      </p:sp>
      <p:pic>
        <p:nvPicPr>
          <p:cNvPr id="48" name="18WHLWJJZKBWL38.jpg" descr="id:214749153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711700" y="5160645"/>
            <a:ext cx="2549525" cy="12401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40715" y="415290"/>
            <a:ext cx="9130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增大或减小压强的方法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11835" y="1049020"/>
          <a:ext cx="10746105" cy="4427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0945"/>
                <a:gridCol w="4593590"/>
                <a:gridCol w="4941570"/>
              </a:tblGrid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方法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实例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8872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增大</a:t>
                      </a:r>
                    </a:p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压强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受力面积一定时，增大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刹车时用力握住车闸、压路机的碾子做得很重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7373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压力一定时，减小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榔头前面很尖、破窗锤呈锥形、菜刀的刃很薄、图钉的尖很尖、啄木鸟的喙很尖锐等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861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增大压力的同时减小受力面积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用铁锤用力钉钉子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265420" y="2073275"/>
            <a:ext cx="1029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3280" y="3556635"/>
            <a:ext cx="1579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受力面积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06475" y="855980"/>
          <a:ext cx="10266045" cy="5010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5135"/>
                <a:gridCol w="2808605"/>
                <a:gridCol w="5742305"/>
              </a:tblGrid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方法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实例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8872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减小</a:t>
                      </a:r>
                    </a:p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压强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受力面积一定时，减小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现代建筑中常采用空心砖、汽车限载等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9913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压力一定时，增大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自行车坐垫宽大、坦克和履带式拖拉机都有宽大的履带、载重汽车装有很多轮子、铁轨下铺上枕木、滑雪时穿上滑雪板、骆驼宽大的脚掌、书包背带做得很宽等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188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减小压力的同时增大受力面积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在冰面行走时，采用爬行并丢弃一些负重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583940" y="2151380"/>
            <a:ext cx="970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压力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5595" y="3714115"/>
            <a:ext cx="1618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受力面积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9fcb8e14-35d4-44fd-a52b-5528ea4604e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dfa6c73-100f-4a41-8aaa-8e9196ac1bcf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4353dd-11da-46fd-9b17-c794c7f50024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8838d21-7130-4915-a683-67d49cf9e29c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3963981-4c41-44c8-adec-b3fdf525d26f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d5d44ec-4a91-4386-badc-2a23d1c4f5e3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7d66350-5a66-43f2-9a90-2a3dd60e526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6092d45-3a5b-43ef-86b6-ef272f6ac90a}"/>
</p:tagLst>
</file>

<file path=ppt/theme/theme1.xml><?xml version="1.0" encoding="utf-8"?>
<a:theme xmlns:a="http://schemas.openxmlformats.org/drawingml/2006/main" name="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2560</Words>
  <Application>Microsoft Office PowerPoint</Application>
  <PresentationFormat>自定义</PresentationFormat>
  <Paragraphs>221</Paragraphs>
  <Slides>29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</vt:lpstr>
      <vt:lpstr>Microsoft Word 文档</vt:lpstr>
      <vt:lpstr>第九章 压 强 章末复习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第九章 压 强 章末复习</dc:title>
  <dc:creator>rbm.xkw.com</dc:creator>
  <cp:lastModifiedBy>User</cp:lastModifiedBy>
  <cp:revision>2</cp:revision>
  <cp:lastPrinted>2021-05-10T10:48:42Z</cp:lastPrinted>
  <dcterms:created xsi:type="dcterms:W3CDTF">2021-05-10T10:48:42Z</dcterms:created>
  <dcterms:modified xsi:type="dcterms:W3CDTF">2021-06-12T23:58:12Z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